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BISPADO" initials="O" lastIdx="2" clrIdx="0">
    <p:extLst>
      <p:ext uri="{19B8F6BF-5375-455C-9EA6-DF929625EA0E}">
        <p15:presenceInfo xmlns:p15="http://schemas.microsoft.com/office/powerpoint/2012/main" userId="OBISPA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51F095-A965-4D57-8636-A7CECCA56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B534D29-DD0E-47B7-9378-78E094E64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F48FAC9-8C78-41CC-B99C-49BCCD0F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3F4839-1142-4A08-990B-D7BD71C3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E4CBB4-4E86-45AB-9E63-31336E38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5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99FE31-FC16-4D77-BB62-C3ABB43B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4456ED3-8027-46DC-8A4B-B7BF7F535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E37EB8-9CD5-490D-A2E9-C703C3D1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CD64E0-59DE-4E0F-A6F5-2F27C4C9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FC57D7-09E7-4483-8100-C88CC97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44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0767210-8DF7-4A1F-9249-8D468DC4F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7E27164-867F-4E2E-AE33-15A276378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249F62-3BFC-42B0-92AE-E3809EF8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23DF4F-4870-4B21-B815-FAA549EB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724A00-6223-4060-BA8C-2094A8A6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85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26D62E-BADC-4BFA-9B06-A02E970D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38EA0C-3FD4-499E-917D-48323C01E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E4A3C2C-64A4-4A19-913A-BA4DD879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1422E5-C025-421E-9031-E386219D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8232E37-252F-4E3F-96D0-ED9C748B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89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EAEBE1-2FFD-43D0-82ED-962F4BB8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BD8E2D9-2F5F-4E5E-B2F7-3D2CCF80E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340858-5906-4594-85E3-9A0C044F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788A05D-32CB-4F27-A801-721C75DF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B0AED3-5E77-4F6D-B819-CCA53459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35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F42CDB-3EAC-4077-AE6A-2FA404FD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79FB19-F326-4749-98E5-91115644E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5CBBC50-1E91-4949-8231-E76C9A557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BB61AF7-DFD3-46ED-9803-5F69D8CD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36D8748-7F74-4BD1-AA0D-197DA9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18E2C9-FF02-4B5C-9308-195CB5E0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88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10823-585D-4FDA-A452-43479EBA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FC0BF68-6604-4728-920A-9502A0B23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3139668-4D04-464E-BA6B-4E301FF77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86587AA-C247-4371-AD99-6FF151205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CB6A41C-E71A-4198-8963-A09AD3F49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63EDDAC-B1D5-431B-BFB1-B2DF3FF4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3458CB9-EDED-4CCF-BC8E-A47EB4C0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B2D5553-DB53-4CC2-88F8-CC63AB74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87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D44796-9397-4CD6-B5D6-77F9E69A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D406B5C-8A05-447F-8B1E-02415D5E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1A23814-921D-464A-A63C-0BC32D9C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3E8FEE7-B9DB-42DC-8F34-7E08FC4B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33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2ECA230-66BC-4A28-95B9-77201938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7AE758B-4A05-496D-989E-8BB0C395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D291E44-E8CB-46E6-96D1-18BEEBCE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63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9839C0-D1F7-4C4F-9E8C-CFFB0763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6B1CF0-27CF-46B8-BFB7-BDCFB138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F4F2D0E-64F2-4D3B-8571-D3E601F5B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3C851E4-9A02-49CF-9764-81396559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9B0416-49F3-4254-A851-41C9D153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32228D7-91CB-4AC7-B0AC-642852A8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734F23-07F2-4934-86AB-49ABFF8B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6AE14BE-FF57-4657-ABDE-DA00E4BBB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6A19958-C321-4FA7-AA2F-3FCFE787F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2F8986-B2E5-4569-9313-42CDEF6D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812F316-A955-4CC6-B2DF-C2B7F132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61B5C2-CD6A-40C7-BA51-99B6433E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17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60C6846-0FBD-4B00-9110-3B7D12D9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611E525-1C20-4B9F-86C0-07E144CE8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13F06DD-BB77-4D7A-B00A-F6E830B6D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FB07-5AD6-4342-AF28-44BC77F4B0CD}" type="datetimeFigureOut">
              <a:rPr lang="es-AR" smtClean="0"/>
              <a:t>25/8/2020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C5A063-F197-40DA-AF2A-7FD36516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693E1C-01B0-474F-B60A-D6098C8B6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CB36-7469-446F-A38C-64A8F7593A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657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ysrosaries.com/collaboration/index.php?title=File:Sacrament_of_the_Anointing_of_the_Sick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cristianismo.com.br/teologia/apologetica/a-divindade-e-humildade-de-cristo-em-filipenses-2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azioneomamma.blogspot.com/2012/02/ostetriche-di-bergamo-scrivono-uppa-un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ruptingthesilence.com/2012/05/20/a-lived-amen-a-sermon-on-john-176-19-easter-7b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fragon.blogspot.com/2013/04/las-glorias-de-la-virgen-maria-segun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as_bodas_de_Cana_-ig_Nstra_Sra_Angeles_2_izq_fRF1.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uerte_de_San_Bernardo,_de_Juan_Correa_de_Vivar_(Museo_del_Prado)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sevicentediaz.wordpress.com/2014/08/07/el-brillo-de-las-estrellas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acomarcadepuertollano.com/diario/noticia/2020_07_16/7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uerte_de_Alfonso_XII_o_el_%C3%9Altimo_Beso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ielcatolico.com.br/2001/08/imagens-corpus-christi-ou-corpus-domini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874786-C0AB-435F-B1F7-7D563C8DB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344" y="557082"/>
            <a:ext cx="6764009" cy="317954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La  Virgen  María</a:t>
            </a:r>
            <a:br>
              <a:rPr lang="es-ES" dirty="0">
                <a:solidFill>
                  <a:schemeClr val="accent1"/>
                </a:solidFill>
              </a:rPr>
            </a:br>
            <a:r>
              <a:rPr lang="es-ES" sz="1300" dirty="0">
                <a:solidFill>
                  <a:schemeClr val="accent1"/>
                </a:solidFill>
              </a:rPr>
              <a:t/>
            </a:r>
            <a:br>
              <a:rPr lang="es-ES" sz="1300" dirty="0">
                <a:solidFill>
                  <a:schemeClr val="accent1"/>
                </a:solidFill>
              </a:rPr>
            </a:br>
            <a:r>
              <a:rPr lang="es-ES" dirty="0">
                <a:solidFill>
                  <a:schemeClr val="accent1"/>
                </a:solidFill>
              </a:rPr>
              <a:t> en Tiempos de</a:t>
            </a:r>
            <a:br>
              <a:rPr lang="es-ES" dirty="0">
                <a:solidFill>
                  <a:schemeClr val="accent1"/>
                </a:solidFill>
              </a:rPr>
            </a:br>
            <a:r>
              <a:rPr lang="es-ES" sz="1300" dirty="0">
                <a:solidFill>
                  <a:schemeClr val="accent1"/>
                </a:solidFill>
              </a:rPr>
              <a:t/>
            </a:r>
            <a:br>
              <a:rPr lang="es-ES" sz="1300" dirty="0">
                <a:solidFill>
                  <a:schemeClr val="accent1"/>
                </a:solidFill>
              </a:rPr>
            </a:br>
            <a:r>
              <a:rPr lang="es-ES" dirty="0">
                <a:solidFill>
                  <a:schemeClr val="accent1"/>
                </a:solidFill>
              </a:rPr>
              <a:t>Pandemia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F540997-8690-4D8D-B1DD-F6A28C8B6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607" y="6005689"/>
            <a:ext cx="3821482" cy="884152"/>
          </a:xfrm>
        </p:spPr>
        <p:txBody>
          <a:bodyPr>
            <a:normAutofit/>
          </a:bodyPr>
          <a:lstStyle/>
          <a:p>
            <a:r>
              <a:rPr lang="es-ES" sz="3600" dirty="0"/>
              <a:t>Pastoral de la Salud</a:t>
            </a:r>
          </a:p>
          <a:p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1EDEDCE-6EA5-4889-BCE4-18888505D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44948" y="26504"/>
            <a:ext cx="4647052" cy="68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3C3F39-8B34-4A34-831C-0E0B936F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5.- </a:t>
            </a:r>
            <a: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gente necesita</a:t>
            </a:r>
            <a:b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un liderazgo sabio, prudente y compasivo </a:t>
            </a:r>
            <a:endParaRPr lang="es-AR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xmlns="" id="{4DEE0940-A7F7-4932-8497-5BA2A4CF80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0520" b="10520"/>
          <a:stretch>
            <a:fillRect/>
          </a:stretch>
        </p:blipFill>
        <p:spPr>
          <a:xfrm>
            <a:off x="5183188" y="1"/>
            <a:ext cx="7008812" cy="6858000"/>
          </a:xfrm>
        </p:spPr>
      </p:pic>
    </p:spTree>
    <p:extLst>
      <p:ext uri="{BB962C8B-B14F-4D97-AF65-F5344CB8AC3E}">
        <p14:creationId xmlns:p14="http://schemas.microsoft.com/office/powerpoint/2010/main" val="37994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D15B29-DECC-4F95-AB73-84BE3592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63" y="976313"/>
            <a:ext cx="3932237" cy="3690938"/>
          </a:xfrm>
        </p:spPr>
        <p:txBody>
          <a:bodyPr>
            <a:noAutofit/>
          </a:bodyPr>
          <a:lstStyle/>
          <a:p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«María partió y fue sin demora a un pueblo de la montaña de Judá. Entró en casa de Zacarías y saludó a Isabel» (Lc 1,39-40). </a:t>
            </a:r>
            <a:endParaRPr lang="es-AR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xmlns="" id="{1FB58C7D-C670-443F-BB42-E720722B3D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6756" r="16756"/>
          <a:stretch>
            <a:fillRect/>
          </a:stretch>
        </p:blipFill>
        <p:spPr>
          <a:xfrm>
            <a:off x="5183188" y="0"/>
            <a:ext cx="7008812" cy="6857999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F84A3D2-B905-465B-89AB-7680F2063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369" y="914401"/>
            <a:ext cx="3907631" cy="3690938"/>
          </a:xfrm>
        </p:spPr>
        <p:txBody>
          <a:bodyPr/>
          <a:lstStyle/>
          <a:p>
            <a:endParaRPr lang="es-ES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7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DEDA-CBFA-443B-8D6E-74373E68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2362200"/>
            <a:ext cx="4783138" cy="1847850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Nuestra fe no es un mero sentimiento o un código </a:t>
            </a:r>
            <a:b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ético, sino </a:t>
            </a:r>
            <a:r>
              <a:rPr lang="es-A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misma persona de Jesucristo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AR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xmlns="" id="{A1D26EFC-C9F9-4FA0-8FB7-2C3375BD51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271" r="1271"/>
          <a:stretch>
            <a:fillRect/>
          </a:stretch>
        </p:blipFill>
        <p:spPr>
          <a:xfrm>
            <a:off x="4933950" y="0"/>
            <a:ext cx="7258050" cy="6858000"/>
          </a:xfrm>
        </p:spPr>
      </p:pic>
    </p:spTree>
    <p:extLst>
      <p:ext uri="{BB962C8B-B14F-4D97-AF65-F5344CB8AC3E}">
        <p14:creationId xmlns:p14="http://schemas.microsoft.com/office/powerpoint/2010/main" val="26286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C8F4AA-34DE-4E5B-86F6-75447C21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2397125"/>
            <a:ext cx="3932237" cy="1600200"/>
          </a:xfrm>
        </p:spPr>
        <p:txBody>
          <a:bodyPr>
            <a:normAutofit/>
          </a:bodyPr>
          <a:lstStyle/>
          <a:p>
            <a:r>
              <a:rPr lang="es-A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pie de la Cruz participaste del dolor de Jesús, con fe firme</a:t>
            </a:r>
            <a:endParaRPr lang="es-AR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xmlns="" id="{DAAE0A54-3BA7-4774-B559-90D763C295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571" r="9571"/>
          <a:stretch>
            <a:fillRect/>
          </a:stretch>
        </p:blipFill>
        <p:spPr>
          <a:xfrm>
            <a:off x="5183188" y="0"/>
            <a:ext cx="7008812" cy="6857999"/>
          </a:xfrm>
        </p:spPr>
      </p:pic>
    </p:spTree>
    <p:extLst>
      <p:ext uri="{BB962C8B-B14F-4D97-AF65-F5344CB8AC3E}">
        <p14:creationId xmlns:p14="http://schemas.microsoft.com/office/powerpoint/2010/main" val="3321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8F0DC6-3EC2-413D-8956-187BB55F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297906"/>
            <a:ext cx="3990975" cy="2262187"/>
          </a:xfrm>
        </p:spPr>
        <p:txBody>
          <a:bodyPr>
            <a:noAutofit/>
          </a:bodyPr>
          <a:lstStyle/>
          <a:p>
            <a:r>
              <a:rPr lang="es-A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Tú proveerás, para que la alegría y la fiesta puedan regresar después de este tiempo de prueba. </a:t>
            </a:r>
            <a:endParaRPr lang="es-AR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xmlns="" id="{DA9CB67E-F908-480A-8F59-B61D78ABA4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575" r="2575"/>
          <a:stretch>
            <a:fillRect/>
          </a:stretch>
        </p:blipFill>
        <p:spPr>
          <a:xfrm>
            <a:off x="5183188" y="0"/>
            <a:ext cx="7008812" cy="6858000"/>
          </a:xfrm>
        </p:spPr>
      </p:pic>
    </p:spTree>
    <p:extLst>
      <p:ext uri="{BB962C8B-B14F-4D97-AF65-F5344CB8AC3E}">
        <p14:creationId xmlns:p14="http://schemas.microsoft.com/office/powerpoint/2010/main" val="27477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441A1B-8D49-48CF-9F50-940A952F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C634FFAD-5949-4E55-8578-97B1B4AAE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2794"/>
            <a:ext cx="9194800" cy="4825206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EE979C0-3B04-4700-8C83-DCCF37190324}"/>
              </a:ext>
            </a:extLst>
          </p:cNvPr>
          <p:cNvSpPr/>
          <p:nvPr/>
        </p:nvSpPr>
        <p:spPr>
          <a:xfrm>
            <a:off x="7505700" y="2032794"/>
            <a:ext cx="3848099" cy="269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/>
              <a:t>no concibo mi vida, ni mi ministerio sacerdotal sin una clara referencia a la Virgen María</a:t>
            </a:r>
          </a:p>
        </p:txBody>
      </p:sp>
    </p:spTree>
    <p:extLst>
      <p:ext uri="{BB962C8B-B14F-4D97-AF65-F5344CB8AC3E}">
        <p14:creationId xmlns:p14="http://schemas.microsoft.com/office/powerpoint/2010/main" val="29338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B7FEC0-E68D-466E-85F1-B8D7F2B9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33400"/>
            <a:ext cx="4781550" cy="4991100"/>
          </a:xfrm>
        </p:spPr>
        <p:txBody>
          <a:bodyPr>
            <a:normAutofit/>
          </a:bodyPr>
          <a:lstStyle/>
          <a:p>
            <a: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Mira a la estrella,</a:t>
            </a:r>
            <a:b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AR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invoca a Ma­ría</a:t>
            </a:r>
            <a:endParaRPr lang="es-AR" sz="36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D6914B5F-5598-431B-A4DE-41F2DB069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05550" y="1"/>
            <a:ext cx="5886450" cy="6858000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3CC805E-6F98-45D5-8D2F-0544B4646B1F}"/>
              </a:ext>
            </a:extLst>
          </p:cNvPr>
          <p:cNvSpPr txBox="1"/>
          <p:nvPr/>
        </p:nvSpPr>
        <p:spPr>
          <a:xfrm>
            <a:off x="4822927" y="13892984"/>
            <a:ext cx="188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>
                <a:hlinkClick r:id="rId3" tooltip="https://commons.wikimedia.org/wiki/File:Muerte_de_San_Bernardo,_de_Juan_Correa_de_Vivar_(Museo_del_Prado).jpg"/>
              </a:rPr>
              <a:t>Esta foto</a:t>
            </a:r>
            <a:r>
              <a:rPr lang="es-AR" sz="900"/>
              <a:t> de Autor desconocido está bajo licencia </a:t>
            </a:r>
            <a:r>
              <a:rPr lang="es-AR" sz="900">
                <a:hlinkClick r:id="rId4" tooltip="https://creativecommons.org/licenses/by-sa/3.0/"/>
              </a:rPr>
              <a:t>CC BY-SA</a:t>
            </a:r>
            <a:endParaRPr lang="es-AR" sz="9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24160A2-D17A-4CC9-ACF1-AFF408E2A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822691" y="1990352"/>
            <a:ext cx="2432446" cy="2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110282-EA9B-402F-B01B-7F8FFE4A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450" y="518001"/>
            <a:ext cx="10515600" cy="1325563"/>
          </a:xfrm>
        </p:spPr>
        <p:txBody>
          <a:bodyPr>
            <a:normAutofit/>
          </a:bodyPr>
          <a:lstStyle/>
          <a:p>
            <a:r>
              <a:rPr lang="es-A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efectos devastadores de la pandemia COVID-19</a:t>
            </a:r>
            <a:endParaRPr lang="es-AR" sz="28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BC888CB6-4BA6-43DB-B23D-0DA4D0C922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937"/>
            <a:ext cx="6019800" cy="4394063"/>
          </a:xfr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xmlns="" id="{0EEC42E2-9321-45DD-BACE-9FF33C998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172200" y="1562100"/>
            <a:ext cx="6019800" cy="4345949"/>
          </a:xfrm>
        </p:spPr>
      </p:pic>
    </p:spTree>
    <p:extLst>
      <p:ext uri="{BB962C8B-B14F-4D97-AF65-F5344CB8AC3E}">
        <p14:creationId xmlns:p14="http://schemas.microsoft.com/office/powerpoint/2010/main" val="13280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C325F67-2B0B-4CAF-B112-02D1ED86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14450"/>
            <a:ext cx="3846512" cy="1447800"/>
          </a:xfrm>
        </p:spPr>
        <p:txBody>
          <a:bodyPr>
            <a:normAutofit/>
          </a:bodyPr>
          <a:lstStyle/>
          <a:p>
            <a:r>
              <a:rPr lang="es-A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"La Iglesia es femenina,</a:t>
            </a:r>
            <a:br>
              <a:rPr lang="es-A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es Madre". </a:t>
            </a:r>
            <a:endParaRPr lang="es-AR" sz="3000" dirty="0"/>
          </a:p>
        </p:txBody>
      </p:sp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xmlns="" id="{51329B7E-CF10-4248-B303-C47E1EA0F3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14821"/>
          <a:stretch>
            <a:fillRect/>
          </a:stretch>
        </p:blipFill>
        <p:spPr>
          <a:xfrm>
            <a:off x="5183188" y="0"/>
            <a:ext cx="7008812" cy="6857999"/>
          </a:xfrm>
        </p:spPr>
      </p:pic>
    </p:spTree>
    <p:extLst>
      <p:ext uri="{BB962C8B-B14F-4D97-AF65-F5344CB8AC3E}">
        <p14:creationId xmlns:p14="http://schemas.microsoft.com/office/powerpoint/2010/main" val="1543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E9DAC9-D5C0-437E-9189-7EE054DC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 </a:t>
            </a:r>
            <a:r>
              <a:rPr lang="es-A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gente está</a:t>
            </a:r>
            <a:br>
              <a:rPr lang="es-A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asustada, sola</a:t>
            </a:r>
            <a:br>
              <a:rPr lang="es-A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y deprimida</a:t>
            </a:r>
            <a:r>
              <a:rPr lang="es-A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AR" sz="3600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xmlns="" id="{48013964-58D6-4958-8FF6-1D2DA5844B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r="7926"/>
          <a:stretch>
            <a:fillRect/>
          </a:stretch>
        </p:blipFill>
        <p:spPr>
          <a:xfrm>
            <a:off x="4772025" y="0"/>
            <a:ext cx="7419975" cy="6858000"/>
          </a:xfrm>
        </p:spPr>
      </p:pic>
    </p:spTree>
    <p:extLst>
      <p:ext uri="{BB962C8B-B14F-4D97-AF65-F5344CB8AC3E}">
        <p14:creationId xmlns:p14="http://schemas.microsoft.com/office/powerpoint/2010/main" val="37401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2E4F3B-A24A-45B1-BE1B-21D5517A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2.- </a:t>
            </a:r>
            <a: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gente está </a:t>
            </a:r>
            <a:b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enferma y </a:t>
            </a:r>
            <a:b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muriendo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AR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xmlns="" id="{CE88BB53-2D31-4A99-932A-76163ADBFF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6157" r="26157"/>
          <a:stretch>
            <a:fillRect/>
          </a:stretch>
        </p:blipFill>
        <p:spPr>
          <a:xfrm>
            <a:off x="5183188" y="0"/>
            <a:ext cx="7008812" cy="6858001"/>
          </a:xfrm>
          <a:prstGeom prst="roundRect">
            <a:avLst>
              <a:gd name="adj" fmla="val 0"/>
            </a:avLst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6127C23-ACBD-4BA0-A3A0-A09F03BAB0F5}"/>
              </a:ext>
            </a:extLst>
          </p:cNvPr>
          <p:cNvSpPr txBox="1"/>
          <p:nvPr/>
        </p:nvSpPr>
        <p:spPr>
          <a:xfrm>
            <a:off x="5183188" y="857250"/>
            <a:ext cx="55419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>
                <a:hlinkClick r:id="rId3" tooltip="http://commons.wikimedia.org/wiki/File:Muerte_de_Alfonso_XII_o_el_%C3%9Altimo_Beso.jpg"/>
              </a:rPr>
              <a:t>Esta foto</a:t>
            </a:r>
            <a:r>
              <a:rPr lang="es-AR" sz="900"/>
              <a:t> de Autor desconocido está bajo licencia </a:t>
            </a:r>
            <a:r>
              <a:rPr lang="es-AR" sz="900">
                <a:hlinkClick r:id="rId4" tooltip="https://creativecommons.org/licenses/by-sa/3.0/"/>
              </a:rPr>
              <a:t>CC BY-SA</a:t>
            </a:r>
            <a:endParaRPr lang="es-AR" sz="900"/>
          </a:p>
        </p:txBody>
      </p:sp>
    </p:spTree>
    <p:extLst>
      <p:ext uri="{BB962C8B-B14F-4D97-AF65-F5344CB8AC3E}">
        <p14:creationId xmlns:p14="http://schemas.microsoft.com/office/powerpoint/2010/main" val="3438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F475EE-1367-4A34-BDC7-039E6244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 </a:t>
            </a:r>
            <a: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Muchos están sin</a:t>
            </a:r>
            <a:b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trabajo o temen</a:t>
            </a:r>
            <a:b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perder su empleo</a:t>
            </a:r>
            <a:r>
              <a:rPr lang="es-A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xmlns="" id="{71F8CEDC-F0CF-479E-89FE-627AB6CFBD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r="13170"/>
          <a:stretch>
            <a:fillRect/>
          </a:stretch>
        </p:blipFill>
        <p:spPr>
          <a:xfrm>
            <a:off x="5183188" y="0"/>
            <a:ext cx="7008812" cy="6857999"/>
          </a:xfrm>
        </p:spPr>
      </p:pic>
    </p:spTree>
    <p:extLst>
      <p:ext uri="{BB962C8B-B14F-4D97-AF65-F5344CB8AC3E}">
        <p14:creationId xmlns:p14="http://schemas.microsoft.com/office/powerpoint/2010/main" val="23550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77EAD9-58C8-4659-8486-D9B12586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4140994" cy="1600200"/>
          </a:xfrm>
        </p:spPr>
        <p:txBody>
          <a:bodyPr>
            <a:noAutofit/>
          </a:bodyPr>
          <a:lstStyle/>
          <a:p>
            <a:r>
              <a:rPr lang="es-A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4.- </a:t>
            </a:r>
            <a:r>
              <a:rPr lang="es-A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fieles anhelan los sacramentos, especialmente la Eucaristía</a:t>
            </a:r>
            <a:r>
              <a:rPr lang="es-A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AR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xmlns="" id="{DF06B4F7-297B-4132-A725-BA165EC282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0390" b="20390"/>
          <a:stretch>
            <a:fillRect/>
          </a:stretch>
        </p:blipFill>
        <p:spPr>
          <a:xfrm>
            <a:off x="5183188" y="1"/>
            <a:ext cx="7008812" cy="6858000"/>
          </a:xfrm>
        </p:spPr>
      </p:pic>
    </p:spTree>
    <p:extLst>
      <p:ext uri="{BB962C8B-B14F-4D97-AF65-F5344CB8AC3E}">
        <p14:creationId xmlns:p14="http://schemas.microsoft.com/office/powerpoint/2010/main" val="31608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157</Words>
  <Application>Microsoft Office PowerPoint</Application>
  <PresentationFormat>Panorámica</PresentationFormat>
  <Paragraphs>32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La  Virgen  María   en Tiempos de  Pandemia</vt:lpstr>
      <vt:lpstr>Presentación de PowerPoint</vt:lpstr>
      <vt:lpstr>       Mira a la estrella,                invoca a Ma­ría</vt:lpstr>
      <vt:lpstr>efectos devastadores de la pandemia COVID-19</vt:lpstr>
      <vt:lpstr>"La Iglesia es femenina,                    es Madre". </vt:lpstr>
      <vt:lpstr>1.-  La gente está    asustada, sola    y deprimida. </vt:lpstr>
      <vt:lpstr>2.- La gente está       enferma y       muriendo. </vt:lpstr>
      <vt:lpstr>3.- Muchos están sin      trabajo o temen      perder su empleo.</vt:lpstr>
      <vt:lpstr>4.- Los fieles anhelan los sacramentos, especialmente la Eucaristía. </vt:lpstr>
      <vt:lpstr>5.- La gente necesita     un liderazgo sabio, prudente y compasivo </vt:lpstr>
      <vt:lpstr>«María partió y fue sin demora a un pueblo de la montaña de Judá. Entró en casa de Zacarías y saludó a Isabel» (Lc 1,39-40). </vt:lpstr>
      <vt:lpstr>       Nuestra fe no es un mero sentimiento o un código  ético, sino la misma persona de Jesucristo.</vt:lpstr>
      <vt:lpstr>Al pie de la Cruz participaste del dolor de Jesús, con fe firme</vt:lpstr>
      <vt:lpstr>Tú proveerás, para que la alegría y la fiesta puedan regresar después de este tiempo de prueba.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Virgen María en Tiempos de Pandemia</dc:title>
  <dc:creator>OBISPADO</dc:creator>
  <cp:lastModifiedBy>Microsoft</cp:lastModifiedBy>
  <cp:revision>31</cp:revision>
  <dcterms:created xsi:type="dcterms:W3CDTF">2020-08-11T12:39:07Z</dcterms:created>
  <dcterms:modified xsi:type="dcterms:W3CDTF">2020-08-25T23:41:46Z</dcterms:modified>
</cp:coreProperties>
</file>